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0" r:id="rId11"/>
    <p:sldId id="268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82" d="100"/>
          <a:sy n="182" d="100"/>
        </p:scale>
        <p:origin x="-33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18AB5-F07B-6544-A0B6-E845621DD200}" type="datetimeFigureOut">
              <a:rPr lang="en-US" smtClean="0"/>
              <a:t>9/17/14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7277A-5179-0F43-8EE3-B2392A22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128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99165-FEF8-6E4E-876B-43482ED04439}" type="datetimeFigureOut">
              <a:rPr lang="en-US" smtClean="0"/>
              <a:t>9/17/14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59B46-D8CE-2C4C-83AB-6A086E2BA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588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51435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16133"/>
            <a:ext cx="3679116" cy="47038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16133"/>
            <a:ext cx="3505200" cy="17346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6" y="2031357"/>
            <a:ext cx="3313355" cy="127662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6" y="3315810"/>
            <a:ext cx="3309803" cy="94547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137621"/>
            <a:ext cx="2133600" cy="563236"/>
          </a:xfrm>
        </p:spPr>
        <p:txBody>
          <a:bodyPr anchor="b"/>
          <a:lstStyle>
            <a:lvl1pPr algn="l">
              <a:defRPr sz="2400"/>
            </a:lvl1pPr>
          </a:lstStyle>
          <a:p>
            <a:fld id="{4BF7F43D-33B1-7844-8CFB-7BCF55F2D36E}" type="datetime1">
              <a:rPr lang="en-US" smtClean="0"/>
              <a:t>9/17/14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4566213"/>
            <a:ext cx="3505200" cy="61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4289975"/>
            <a:ext cx="2831592" cy="273844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4289975"/>
            <a:ext cx="643666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4566213"/>
            <a:ext cx="3505200" cy="61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42F4-A89D-F04D-81A6-0553D10D891E}" type="datetime1">
              <a:rPr lang="en-US" smtClean="0"/>
              <a:t>9/17/14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772610"/>
            <a:ext cx="1484453" cy="3585258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772610"/>
            <a:ext cx="5423704" cy="358525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9343C-D73B-9D49-AE63-9568232CB6B0}" type="datetime1">
              <a:rPr lang="en-US" smtClean="0"/>
              <a:t>9/17/14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E4E9-6A41-3245-BFAC-82F80BB4A72C}" type="datetime1">
              <a:rPr lang="en-US" smtClean="0"/>
              <a:t>9/17/14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175622"/>
            <a:ext cx="6637468" cy="1021556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6" y="3200400"/>
            <a:ext cx="6637467" cy="114031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63B8E-1723-AD4B-B34F-8017B31EAA73}" type="datetime1">
              <a:rPr lang="en-US" smtClean="0"/>
              <a:t>9/17/14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CB0E-FE2B-DC4E-97D0-AC402444937E}" type="datetime1">
              <a:rPr lang="en-US" smtClean="0"/>
              <a:t>9/17/14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1735074"/>
            <a:ext cx="3419856" cy="26197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1735073"/>
            <a:ext cx="3419856" cy="26197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1737007"/>
            <a:ext cx="3057148" cy="47982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231021"/>
            <a:ext cx="3419856" cy="21268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8" y="1737007"/>
            <a:ext cx="3055717" cy="47982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231021"/>
            <a:ext cx="3419856" cy="21268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0305A-88D4-5749-B186-A970F4EEC2B7}" type="datetime1">
              <a:rPr lang="en-US" smtClean="0"/>
              <a:t>9/17/14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0827E-34E1-C543-B761-07FE0E6A7FC7}" type="datetime1">
              <a:rPr lang="en-US" smtClean="0"/>
              <a:t>9/17/14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7784F-46A1-F044-BBF5-B2439BBF4923}" type="datetime1">
              <a:rPr lang="en-US" smtClean="0"/>
              <a:t>9/17/14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51435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16133"/>
            <a:ext cx="3679116" cy="47038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16133"/>
            <a:ext cx="3505200" cy="4679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BCB4-A051-7F46-A999-C417014E9D89}" type="datetime1">
              <a:rPr lang="en-US" smtClean="0"/>
              <a:t>9/17/14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2" y="451413"/>
            <a:ext cx="3562257" cy="42363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642395"/>
            <a:ext cx="3090440" cy="3863051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4566213"/>
            <a:ext cx="3505200" cy="61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4293627"/>
            <a:ext cx="3493664" cy="27384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1993076"/>
            <a:ext cx="3304572" cy="109736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3102746"/>
            <a:ext cx="3298784" cy="113842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51435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16133"/>
            <a:ext cx="3679116" cy="47038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16133"/>
            <a:ext cx="3505200" cy="4679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2" y="451413"/>
            <a:ext cx="3562257" cy="4236334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4566213"/>
            <a:ext cx="3505200" cy="61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1995678"/>
            <a:ext cx="3300984" cy="109728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9" y="520346"/>
            <a:ext cx="3359623" cy="4101084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1" y="3099816"/>
            <a:ext cx="3300573" cy="113967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82B6-796A-414D-AE2E-DF6E8BF10990}" type="datetime1">
              <a:rPr lang="en-US" smtClean="0"/>
              <a:t>9/17/14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4293627"/>
            <a:ext cx="3493664" cy="27384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51435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250116"/>
            <a:ext cx="8229600" cy="463923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16133"/>
            <a:ext cx="3679116" cy="524433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16133"/>
            <a:ext cx="3505200" cy="4679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770748"/>
            <a:ext cx="7024744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3" y="1742739"/>
            <a:ext cx="6777317" cy="2631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16836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E58B8AFB-1B96-5F4C-93D6-55701424C445}" type="datetime1">
              <a:rPr lang="en-US" smtClean="0"/>
              <a:t>9/17/14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4389120"/>
            <a:ext cx="350215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168369"/>
            <a:ext cx="13321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6KRlwqubLIU" TargetMode="External"/><Relationship Id="rId4" Type="http://schemas.openxmlformats.org/officeDocument/2006/relationships/hyperlink" Target="http://youtu.be/aBVXfqumTXc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outu.be/UacKN2WDLC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70747"/>
            <a:ext cx="7024744" cy="186685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LSD-SLAM:</a:t>
            </a:r>
            <a:br>
              <a:rPr lang="en-US" b="1" dirty="0" smtClean="0"/>
            </a:br>
            <a:r>
              <a:rPr lang="en-US" b="1" dirty="0" smtClean="0"/>
              <a:t>Large-Scale Direct </a:t>
            </a:r>
            <a:br>
              <a:rPr lang="en-US" b="1" dirty="0" smtClean="0"/>
            </a:br>
            <a:r>
              <a:rPr lang="en-US" b="1" dirty="0" smtClean="0"/>
              <a:t>Monocular SLAM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942917"/>
            <a:ext cx="7330293" cy="1522865"/>
          </a:xfrm>
        </p:spPr>
        <p:txBody>
          <a:bodyPr/>
          <a:lstStyle/>
          <a:p>
            <a:pPr marL="68580" indent="0" algn="ctr">
              <a:buNone/>
            </a:pPr>
            <a:r>
              <a:rPr lang="en-US" dirty="0" err="1" smtClean="0"/>
              <a:t>Jakob</a:t>
            </a:r>
            <a:r>
              <a:rPr lang="en-US" dirty="0" smtClean="0"/>
              <a:t> Engel, Thomas </a:t>
            </a:r>
            <a:r>
              <a:rPr lang="en-US" dirty="0" err="1" smtClean="0"/>
              <a:t>Schöps</a:t>
            </a:r>
            <a:r>
              <a:rPr lang="en-US" dirty="0" smtClean="0"/>
              <a:t>, Daniel </a:t>
            </a:r>
            <a:r>
              <a:rPr lang="en-US" dirty="0" err="1" smtClean="0"/>
              <a:t>Cremers</a:t>
            </a:r>
            <a:endParaRPr lang="en-US" dirty="0" smtClean="0"/>
          </a:p>
          <a:p>
            <a:pPr marL="68580" indent="0" algn="ctr">
              <a:buNone/>
            </a:pPr>
            <a:r>
              <a:rPr lang="en-US" dirty="0" smtClean="0"/>
              <a:t>Technical University Munich</a:t>
            </a:r>
          </a:p>
          <a:p>
            <a:pPr marL="68580" indent="0" algn="ctr">
              <a:buNone/>
            </a:pPr>
            <a:r>
              <a:rPr lang="en-US" dirty="0" smtClean="0"/>
              <a:t>Oral at ECCV 2014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D370D-7A0E-E14B-902B-FDB9E9883C70}" type="datetime1">
              <a:rPr lang="en-US" smtClean="0"/>
              <a:t>9/17/14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61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D370D-7A0E-E14B-902B-FDB9E9883C70}" type="datetime1">
              <a:rPr lang="en-US" smtClean="0"/>
              <a:t>9/17/14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6664" y="837334"/>
            <a:ext cx="77876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4.1 Quantitative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55" y="1422110"/>
            <a:ext cx="6354881" cy="332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45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D370D-7A0E-E14B-902B-FDB9E9883C70}" type="datetime1">
              <a:rPr lang="en-US" smtClean="0"/>
              <a:t>9/17/14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6664" y="837334"/>
            <a:ext cx="77876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4.2 Qualitative 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3422" y="1590935"/>
            <a:ext cx="73075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really cool thing is the scale flexibility, enabling long and challenging trajectories inside and outside: </a:t>
            </a:r>
          </a:p>
          <a:p>
            <a:endParaRPr lang="en-US" dirty="0"/>
          </a:p>
          <a:p>
            <a:r>
              <a:rPr lang="en-US" dirty="0" smtClean="0"/>
              <a:t>Room dataset:</a:t>
            </a:r>
          </a:p>
          <a:p>
            <a:r>
              <a:rPr lang="en-US" dirty="0">
                <a:hlinkClick r:id="rId2"/>
              </a:rPr>
              <a:t>http://youtu.be/</a:t>
            </a:r>
            <a:r>
              <a:rPr lang="en-US" dirty="0" smtClean="0">
                <a:hlinkClick r:id="rId2"/>
              </a:rPr>
              <a:t>UacKN2WDLCg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Machine dataset:</a:t>
            </a:r>
          </a:p>
          <a:p>
            <a:r>
              <a:rPr lang="en-US" dirty="0">
                <a:hlinkClick r:id="rId3"/>
              </a:rPr>
              <a:t>http://youtu.be/</a:t>
            </a:r>
            <a:r>
              <a:rPr lang="en-US" dirty="0" smtClean="0">
                <a:hlinkClick r:id="rId3"/>
              </a:rPr>
              <a:t>6KRlwqubLIU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Food court dataset:</a:t>
            </a:r>
          </a:p>
          <a:p>
            <a:r>
              <a:rPr lang="en-US" dirty="0">
                <a:hlinkClick r:id="rId4"/>
              </a:rPr>
              <a:t>http://youtu.be/</a:t>
            </a:r>
            <a:r>
              <a:rPr lang="en-US" dirty="0" smtClean="0">
                <a:hlinkClick r:id="rId4"/>
              </a:rPr>
              <a:t>aBVXfqumTXc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7502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D370D-7A0E-E14B-902B-FDB9E9883C70}" type="datetime1">
              <a:rPr lang="en-US" smtClean="0"/>
              <a:t>9/17/14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6664" y="837334"/>
            <a:ext cx="77876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SLAM: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</a:rPr>
              <a:t>Simultaneous localization and mapping (SLAM) is a technique used by digital machines </a:t>
            </a:r>
            <a:r>
              <a:rPr lang="en-US" sz="2000" b="1" dirty="0">
                <a:solidFill>
                  <a:srgbClr val="000000"/>
                </a:solidFill>
              </a:rPr>
              <a:t>to construct a map of an unknown </a:t>
            </a:r>
            <a:r>
              <a:rPr lang="en-US" sz="2000" b="1" dirty="0" smtClean="0">
                <a:solidFill>
                  <a:srgbClr val="000000"/>
                </a:solidFill>
              </a:rPr>
              <a:t>environment </a:t>
            </a:r>
            <a:r>
              <a:rPr lang="en-US" sz="2000" dirty="0" smtClean="0">
                <a:solidFill>
                  <a:srgbClr val="000000"/>
                </a:solidFill>
              </a:rPr>
              <a:t>while </a:t>
            </a:r>
            <a:r>
              <a:rPr lang="en-US" sz="2000" b="1" dirty="0">
                <a:solidFill>
                  <a:srgbClr val="000000"/>
                </a:solidFill>
              </a:rPr>
              <a:t>simultaneously keeping track of the machine's location</a:t>
            </a:r>
            <a:r>
              <a:rPr lang="en-US" sz="2000" dirty="0">
                <a:solidFill>
                  <a:srgbClr val="000000"/>
                </a:solidFill>
              </a:rPr>
              <a:t> in the physical </a:t>
            </a:r>
            <a:r>
              <a:rPr lang="en-US" sz="2000" dirty="0" smtClean="0">
                <a:solidFill>
                  <a:srgbClr val="000000"/>
                </a:solidFill>
              </a:rPr>
              <a:t>environment. </a:t>
            </a:r>
            <a:r>
              <a:rPr lang="en-US" sz="1100" dirty="0" smtClean="0">
                <a:solidFill>
                  <a:srgbClr val="000000"/>
                </a:solidFill>
              </a:rPr>
              <a:t>[Wikipedia]</a:t>
            </a:r>
            <a:endParaRPr lang="en-US" sz="1100" dirty="0">
              <a:solidFill>
                <a:srgbClr val="000000"/>
              </a:solidFill>
            </a:endParaRPr>
          </a:p>
          <a:p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53" y="2830562"/>
            <a:ext cx="2640714" cy="1760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9877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D370D-7A0E-E14B-902B-FDB9E9883C70}" type="datetime1">
              <a:rPr lang="en-US" smtClean="0"/>
              <a:t>9/17/14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6664" y="837334"/>
            <a:ext cx="77876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 smtClean="0">
                <a:solidFill>
                  <a:schemeClr val="accent1"/>
                </a:solidFill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664" y="1639780"/>
            <a:ext cx="77876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SLAM as a research topic is driven by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Robotics (in particular unmanned aerial vehicles)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Virtual/Augmented reality applications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Monocular SLAM: inherent scale ambiguity but potentially great flexibility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Scaled sensors (depth or stereo cameras): limited range, no flexibility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86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D370D-7A0E-E14B-902B-FDB9E9883C70}" type="datetime1">
              <a:rPr lang="en-US" smtClean="0"/>
              <a:t>9/17/14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6664" y="837334"/>
            <a:ext cx="77876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1.2 Contributions and 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664" y="1639780"/>
            <a:ext cx="778762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</a:t>
            </a:r>
            <a:r>
              <a:rPr lang="en-US" dirty="0" smtClean="0"/>
              <a:t>arge-</a:t>
            </a:r>
            <a:r>
              <a:rPr lang="en-US" b="1" dirty="0" smtClean="0"/>
              <a:t>S</a:t>
            </a:r>
            <a:r>
              <a:rPr lang="en-US" dirty="0" smtClean="0"/>
              <a:t>cale </a:t>
            </a:r>
            <a:r>
              <a:rPr lang="en-US" b="1" dirty="0" smtClean="0"/>
              <a:t>D</a:t>
            </a:r>
            <a:r>
              <a:rPr lang="en-US" dirty="0" smtClean="0"/>
              <a:t>irect monocular SLAM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framework LSD SLAM with </a:t>
            </a:r>
            <a:r>
              <a:rPr lang="en-US" b="1" dirty="0" smtClean="0"/>
              <a:t>novel scale-aware image alignment algorithm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Probabilistically consistent incorporation of uncertainty of the estimated depth into tracking</a:t>
            </a:r>
          </a:p>
        </p:txBody>
      </p:sp>
    </p:spTree>
    <p:extLst>
      <p:ext uri="{BB962C8B-B14F-4D97-AF65-F5344CB8AC3E}">
        <p14:creationId xmlns:p14="http://schemas.microsoft.com/office/powerpoint/2010/main" val="1673844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D370D-7A0E-E14B-902B-FDB9E9883C70}" type="datetime1">
              <a:rPr lang="en-US" smtClean="0"/>
              <a:t>9/17/14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71" y="736081"/>
            <a:ext cx="6817659" cy="2897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71" y="3776652"/>
            <a:ext cx="6817659" cy="622144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7662014" y="704758"/>
            <a:ext cx="492283" cy="28957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7662014" y="3711072"/>
            <a:ext cx="492283" cy="76169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6951171" y="1912155"/>
            <a:ext cx="27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Point clouds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7583694" y="3897517"/>
            <a:ext cx="15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Depth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080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D370D-7A0E-E14B-902B-FDB9E9883C70}" type="datetime1">
              <a:rPr lang="en-US" smtClean="0"/>
              <a:t>9/17/14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6664" y="837334"/>
            <a:ext cx="77876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2</a:t>
            </a:r>
            <a:r>
              <a:rPr lang="en-US" sz="3200" b="1" dirty="0" smtClean="0">
                <a:solidFill>
                  <a:schemeClr val="accent1"/>
                </a:solidFill>
              </a:rPr>
              <a:t>. Large-Scale Direct Monocular SLAM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664" y="1639780"/>
            <a:ext cx="7787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Algorithm consists of three major components: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Tracking new Frames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Depth map estimation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Map optimizations</a:t>
            </a:r>
          </a:p>
        </p:txBody>
      </p:sp>
    </p:spTree>
    <p:extLst>
      <p:ext uri="{BB962C8B-B14F-4D97-AF65-F5344CB8AC3E}">
        <p14:creationId xmlns:p14="http://schemas.microsoft.com/office/powerpoint/2010/main" val="756214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D370D-7A0E-E14B-902B-FDB9E9883C70}" type="datetime1">
              <a:rPr lang="en-US" smtClean="0"/>
              <a:t>9/17/14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6664" y="544946"/>
            <a:ext cx="77876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2.1 Tracking new Frames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65776" y="1214134"/>
            <a:ext cx="51708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Continuously track new images, i.e. </a:t>
            </a:r>
            <a:r>
              <a:rPr lang="en-US" b="1" dirty="0" smtClean="0"/>
              <a:t>estimate their rigid body pose with respect to the current key frame (KF)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 pose of previous frame as initialization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 this by minimizing photometric error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Gauss-Newton optimization </a:t>
            </a:r>
            <a:r>
              <a:rPr lang="en-US" sz="1050" dirty="0" smtClean="0"/>
              <a:t>(iteratively re-weighted)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42894" y="1744446"/>
            <a:ext cx="5174648" cy="2958581"/>
            <a:chOff x="508661" y="-1346713"/>
            <a:chExt cx="8996138" cy="51435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661" y="-1346713"/>
              <a:ext cx="4190224" cy="5143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2778" y="2043032"/>
              <a:ext cx="4962021" cy="1720447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869" y="2637602"/>
            <a:ext cx="2891003" cy="55938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6686818" y="2951603"/>
            <a:ext cx="764107" cy="174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50925" y="3007425"/>
            <a:ext cx="15631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Rigid 3d transformation</a:t>
            </a:r>
            <a:endParaRPr lang="en-US" sz="9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750000" y="2902759"/>
            <a:ext cx="1676165" cy="9315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07694" y="3679533"/>
            <a:ext cx="923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Key frame</a:t>
            </a:r>
            <a:endParaRPr lang="en-US" sz="900" dirty="0"/>
          </a:p>
        </p:txBody>
      </p:sp>
      <p:sp>
        <p:nvSpPr>
          <p:cNvPr id="17" name="TextBox 16"/>
          <p:cNvSpPr txBox="1"/>
          <p:nvPr/>
        </p:nvSpPr>
        <p:spPr>
          <a:xfrm>
            <a:off x="7426166" y="3694254"/>
            <a:ext cx="1275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Weights to improve robustness to outliers (occlusions, reflections)</a:t>
            </a:r>
            <a:endParaRPr lang="en-US" sz="9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362704" y="2951603"/>
            <a:ext cx="909675" cy="8268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9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D370D-7A0E-E14B-902B-FDB9E9883C70}" type="datetime1">
              <a:rPr lang="en-US" smtClean="0"/>
              <a:t>9/17/14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6664" y="544946"/>
            <a:ext cx="77876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2.2 Depth Map Estimation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11981" y="1214134"/>
            <a:ext cx="51708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Key frame selection: </a:t>
            </a:r>
            <a:r>
              <a:rPr lang="en-US" dirty="0" smtClean="0"/>
              <a:t>If camera moves too far away from existing map, a new key frame is created from the most recent tracked image </a:t>
            </a:r>
            <a:r>
              <a:rPr lang="en-US" sz="1100" dirty="0" smtClean="0"/>
              <a:t>(threshold based on weights)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Depth Map Creation: </a:t>
            </a:r>
            <a:r>
              <a:rPr lang="en-US" dirty="0" smtClean="0"/>
              <a:t>If new KF is chosen, its depth map is initialized by projecting points from the previous KF into it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Depth Map refinement: </a:t>
            </a:r>
            <a:r>
              <a:rPr lang="en-US" dirty="0" smtClean="0"/>
              <a:t>If tracked frame is not used as new KF, it is used to refine the current KF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above is done with a high number of very efficient small-baseline stereo comparisons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74" y="1283630"/>
            <a:ext cx="2667488" cy="29030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825" y="1674668"/>
            <a:ext cx="619171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smtClean="0"/>
              <a:t>New Frame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8673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D370D-7A0E-E14B-902B-FDB9E9883C70}" type="datetime1">
              <a:rPr lang="en-US" smtClean="0"/>
              <a:t>9/17/14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6664" y="544946"/>
            <a:ext cx="77876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2.3 Map Optimization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11981" y="1214134"/>
            <a:ext cx="5170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The map, consisting of a set of key frames and tracked </a:t>
            </a:r>
            <a:r>
              <a:rPr lang="en-US" i="1" dirty="0" err="1" smtClean="0"/>
              <a:t>sim</a:t>
            </a:r>
            <a:r>
              <a:rPr lang="en-US" i="1" dirty="0" smtClean="0"/>
              <a:t>(3)</a:t>
            </a:r>
            <a:r>
              <a:rPr lang="en-US" dirty="0" smtClean="0"/>
              <a:t>-constraints is continuously optimized in the background using pose graph optimization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82" y="1115766"/>
            <a:ext cx="2917691" cy="36430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6979" y="4212809"/>
            <a:ext cx="534061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 smtClean="0"/>
              <a:t>Key Frame</a:t>
            </a:r>
            <a:endParaRPr lang="en-US" sz="8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387135" y="1807246"/>
            <a:ext cx="362864" cy="7536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53971" y="2563829"/>
            <a:ext cx="335682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200" dirty="0"/>
              <a:t>SIM(3</a:t>
            </a:r>
            <a:r>
              <a:rPr lang="en-US" sz="1200" dirty="0" smtClean="0"/>
              <a:t>): the </a:t>
            </a:r>
            <a:r>
              <a:rPr lang="en-US" sz="1200" dirty="0"/>
              <a:t>group </a:t>
            </a:r>
            <a:r>
              <a:rPr lang="en-US" sz="1200" dirty="0" smtClean="0"/>
              <a:t>of affine </a:t>
            </a:r>
            <a:r>
              <a:rPr lang="en-US" sz="1200" dirty="0"/>
              <a:t>transformations which are </a:t>
            </a:r>
            <a:r>
              <a:rPr lang="en-US" sz="1200" dirty="0" smtClean="0"/>
              <a:t>the composition </a:t>
            </a:r>
            <a:r>
              <a:rPr lang="en-US" sz="1200" dirty="0"/>
              <a:t>of a rotation, a translation</a:t>
            </a:r>
            <a:r>
              <a:rPr lang="en-US" sz="1200" dirty="0" smtClean="0"/>
              <a:t>, and </a:t>
            </a:r>
            <a:r>
              <a:rPr lang="en-US" sz="1200" dirty="0"/>
              <a:t>a </a:t>
            </a:r>
            <a:r>
              <a:rPr lang="en-US" sz="1200" dirty="0" smtClean="0"/>
              <a:t>uniform rescaling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98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229</TotalTime>
  <Words>466</Words>
  <Application>Microsoft Macintosh PowerPoint</Application>
  <PresentationFormat>On-screen Show (16:9)</PresentationFormat>
  <Paragraphs>80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Austin</vt:lpstr>
      <vt:lpstr>LSD-SLAM: Large-Scale Direct  Monocular SLAM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Indiana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 Bambach</dc:creator>
  <cp:lastModifiedBy>Sven Bambach</cp:lastModifiedBy>
  <cp:revision>89</cp:revision>
  <dcterms:created xsi:type="dcterms:W3CDTF">2014-09-16T15:15:56Z</dcterms:created>
  <dcterms:modified xsi:type="dcterms:W3CDTF">2014-09-17T14:01:19Z</dcterms:modified>
</cp:coreProperties>
</file>